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6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40BAE3-D45D-4AAE-A843-FBC47D9CE9A7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2F7D9D1-3119-49F4-8F0C-2C179330D40E}">
      <dgm:prSet phldrT="[Metin]" custT="1"/>
      <dgm:spPr/>
      <dgm:t>
        <a:bodyPr/>
        <a:lstStyle/>
        <a:p>
          <a:r>
            <a:rPr lang="tr-TR" sz="2200" b="1" i="1" dirty="0" smtClean="0"/>
            <a:t>1-Planlı Çalışın</a:t>
          </a:r>
          <a:endParaRPr lang="tr-TR" sz="2200" b="1" i="1" dirty="0"/>
        </a:p>
      </dgm:t>
    </dgm:pt>
    <dgm:pt modelId="{B4C346A5-5FC3-43F3-A2CF-B7CC00056103}" type="parTrans" cxnId="{F0227371-6257-4B5B-857E-EA6AE1720739}">
      <dgm:prSet/>
      <dgm:spPr/>
      <dgm:t>
        <a:bodyPr/>
        <a:lstStyle/>
        <a:p>
          <a:endParaRPr lang="tr-TR"/>
        </a:p>
      </dgm:t>
    </dgm:pt>
    <dgm:pt modelId="{F463A50F-02E1-43DB-9F87-47F080885BA9}" type="sibTrans" cxnId="{F0227371-6257-4B5B-857E-EA6AE1720739}">
      <dgm:prSet/>
      <dgm:spPr/>
      <dgm:t>
        <a:bodyPr/>
        <a:lstStyle/>
        <a:p>
          <a:endParaRPr lang="tr-TR"/>
        </a:p>
      </dgm:t>
    </dgm:pt>
    <dgm:pt modelId="{2656A3A2-5412-4A1E-9E97-457FAC51FB96}">
      <dgm:prSet phldrT="[Metin]" custT="1"/>
      <dgm:spPr/>
      <dgm:t>
        <a:bodyPr/>
        <a:lstStyle/>
        <a:p>
          <a:r>
            <a:rPr lang="tr-TR" sz="2200" b="1" i="1" dirty="0" smtClean="0"/>
            <a:t>2-Konuyu iyi öğrenin</a:t>
          </a:r>
          <a:endParaRPr lang="tr-TR" sz="2200" b="1" i="1" dirty="0"/>
        </a:p>
      </dgm:t>
    </dgm:pt>
    <dgm:pt modelId="{D34012F7-C593-414D-9E6A-C259D9449F97}" type="parTrans" cxnId="{70C2431C-5EF7-4885-A84B-21B6E124B6AB}">
      <dgm:prSet/>
      <dgm:spPr/>
      <dgm:t>
        <a:bodyPr/>
        <a:lstStyle/>
        <a:p>
          <a:endParaRPr lang="tr-TR"/>
        </a:p>
      </dgm:t>
    </dgm:pt>
    <dgm:pt modelId="{D80FCD3B-3D8C-433A-8D2D-B53FA0781F25}" type="sibTrans" cxnId="{70C2431C-5EF7-4885-A84B-21B6E124B6AB}">
      <dgm:prSet/>
      <dgm:spPr/>
      <dgm:t>
        <a:bodyPr/>
        <a:lstStyle/>
        <a:p>
          <a:endParaRPr lang="tr-TR"/>
        </a:p>
      </dgm:t>
    </dgm:pt>
    <dgm:pt modelId="{AEE1C7CC-202A-4A6B-A7FD-80736348BC44}">
      <dgm:prSet phldrT="[Metin]" custT="1"/>
      <dgm:spPr/>
      <dgm:t>
        <a:bodyPr/>
        <a:lstStyle/>
        <a:p>
          <a:r>
            <a:rPr lang="tr-TR" sz="2200" b="1" i="1" dirty="0" smtClean="0"/>
            <a:t>3-Evde tekrar yapın</a:t>
          </a:r>
          <a:endParaRPr lang="tr-TR" sz="2200" b="1" i="1" dirty="0"/>
        </a:p>
      </dgm:t>
    </dgm:pt>
    <dgm:pt modelId="{7AEC7413-A2A0-433C-8AC1-BF9792BD3D96}" type="parTrans" cxnId="{D0487975-2BAB-4941-8657-94B93CAB77ED}">
      <dgm:prSet/>
      <dgm:spPr/>
      <dgm:t>
        <a:bodyPr/>
        <a:lstStyle/>
        <a:p>
          <a:endParaRPr lang="tr-TR"/>
        </a:p>
      </dgm:t>
    </dgm:pt>
    <dgm:pt modelId="{3A283020-2778-43E3-A404-6A9D1B965838}" type="sibTrans" cxnId="{D0487975-2BAB-4941-8657-94B93CAB77ED}">
      <dgm:prSet/>
      <dgm:spPr/>
      <dgm:t>
        <a:bodyPr/>
        <a:lstStyle/>
        <a:p>
          <a:endParaRPr lang="tr-TR"/>
        </a:p>
      </dgm:t>
    </dgm:pt>
    <dgm:pt modelId="{BEC3F0ED-9686-4EA1-8047-0FAD4FE14FCB}">
      <dgm:prSet phldrT="[Metin]" custT="1"/>
      <dgm:spPr/>
      <dgm:t>
        <a:bodyPr/>
        <a:lstStyle/>
        <a:p>
          <a:r>
            <a:rPr lang="tr-TR" sz="2200" b="1" i="1" dirty="0" smtClean="0"/>
            <a:t>4-Anlayabileceğiniz teknikleri uygulayın</a:t>
          </a:r>
          <a:endParaRPr lang="tr-TR" sz="2200" b="1" i="1" dirty="0"/>
        </a:p>
      </dgm:t>
    </dgm:pt>
    <dgm:pt modelId="{9EDA1FCE-69C2-4969-BC6E-A10C6C158BA4}" type="parTrans" cxnId="{A60F9D8B-B05C-437D-9237-1B0131404F87}">
      <dgm:prSet/>
      <dgm:spPr/>
      <dgm:t>
        <a:bodyPr/>
        <a:lstStyle/>
        <a:p>
          <a:endParaRPr lang="tr-TR"/>
        </a:p>
      </dgm:t>
    </dgm:pt>
    <dgm:pt modelId="{B69957FB-A372-4DC6-A285-CDD51681D068}" type="sibTrans" cxnId="{A60F9D8B-B05C-437D-9237-1B0131404F87}">
      <dgm:prSet/>
      <dgm:spPr/>
      <dgm:t>
        <a:bodyPr/>
        <a:lstStyle/>
        <a:p>
          <a:endParaRPr lang="tr-TR"/>
        </a:p>
      </dgm:t>
    </dgm:pt>
    <dgm:pt modelId="{7E179B41-11EF-4680-A7F8-3029F6A6B509}">
      <dgm:prSet phldrT="[Metin]" custT="1"/>
      <dgm:spPr/>
      <dgm:t>
        <a:bodyPr/>
        <a:lstStyle/>
        <a:p>
          <a:r>
            <a:rPr lang="tr-TR" sz="2200" b="1" i="0" dirty="0" smtClean="0"/>
            <a:t>5-Kitap okuyun</a:t>
          </a:r>
          <a:endParaRPr lang="tr-TR" sz="2200" b="1" i="0" dirty="0"/>
        </a:p>
      </dgm:t>
    </dgm:pt>
    <dgm:pt modelId="{50C430A9-4018-413D-984A-84A49E46A10E}" type="parTrans" cxnId="{8EC1FF1E-6B85-4C38-9680-26902E0D9242}">
      <dgm:prSet/>
      <dgm:spPr/>
      <dgm:t>
        <a:bodyPr/>
        <a:lstStyle/>
        <a:p>
          <a:endParaRPr lang="tr-TR"/>
        </a:p>
      </dgm:t>
    </dgm:pt>
    <dgm:pt modelId="{A49A7B3E-213F-46BE-8882-C551B6DD270A}" type="sibTrans" cxnId="{8EC1FF1E-6B85-4C38-9680-26902E0D9242}">
      <dgm:prSet/>
      <dgm:spPr/>
      <dgm:t>
        <a:bodyPr/>
        <a:lstStyle/>
        <a:p>
          <a:endParaRPr lang="tr-TR"/>
        </a:p>
      </dgm:t>
    </dgm:pt>
    <dgm:pt modelId="{30DA1FAC-5A24-45DA-BB60-98C7E192CF02}" type="pres">
      <dgm:prSet presAssocID="{1240BAE3-D45D-4AAE-A843-FBC47D9CE9A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4C38D3E-3BD6-4FB0-9457-958C40957984}" type="pres">
      <dgm:prSet presAssocID="{D2F7D9D1-3119-49F4-8F0C-2C179330D40E}" presName="node" presStyleLbl="node1" presStyleIdx="0" presStyleCnt="5" custLinFactNeighborX="-1380" custLinFactNeighborY="-52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411786B-96A7-4494-8F82-B9FC933CB36A}" type="pres">
      <dgm:prSet presAssocID="{F463A50F-02E1-43DB-9F87-47F080885BA9}" presName="sibTrans" presStyleCnt="0"/>
      <dgm:spPr/>
    </dgm:pt>
    <dgm:pt modelId="{4646B6EB-4A2C-4444-B7A8-395817E006A2}" type="pres">
      <dgm:prSet presAssocID="{2656A3A2-5412-4A1E-9E97-457FAC51FB9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A0BF748-B9E9-4E12-ACAE-6072A292CD0F}" type="pres">
      <dgm:prSet presAssocID="{D80FCD3B-3D8C-433A-8D2D-B53FA0781F25}" presName="sibTrans" presStyleCnt="0"/>
      <dgm:spPr/>
    </dgm:pt>
    <dgm:pt modelId="{7CEA46CB-2A51-48E5-821D-0DA41F0E70B9}" type="pres">
      <dgm:prSet presAssocID="{AEE1C7CC-202A-4A6B-A7FD-80736348BC4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7487485-A6A3-4EDC-9A15-F7A4B2495B22}" type="pres">
      <dgm:prSet presAssocID="{3A283020-2778-43E3-A404-6A9D1B965838}" presName="sibTrans" presStyleCnt="0"/>
      <dgm:spPr/>
    </dgm:pt>
    <dgm:pt modelId="{2741E372-9C5D-4C02-A11D-E07087914746}" type="pres">
      <dgm:prSet presAssocID="{BEC3F0ED-9686-4EA1-8047-0FAD4FE14FC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93FBC9-8ED6-4787-A794-BEBB8BBAE83B}" type="pres">
      <dgm:prSet presAssocID="{B69957FB-A372-4DC6-A285-CDD51681D068}" presName="sibTrans" presStyleCnt="0"/>
      <dgm:spPr/>
    </dgm:pt>
    <dgm:pt modelId="{5B875FE1-1FD0-4A92-BD79-0DE2D8499C82}" type="pres">
      <dgm:prSet presAssocID="{7E179B41-11EF-4680-A7F8-3029F6A6B50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41027F8-0E79-4887-BA72-4D5FA55F272E}" type="presOf" srcId="{2656A3A2-5412-4A1E-9E97-457FAC51FB96}" destId="{4646B6EB-4A2C-4444-B7A8-395817E006A2}" srcOrd="0" destOrd="0" presId="urn:microsoft.com/office/officeart/2005/8/layout/default#1"/>
    <dgm:cxn modelId="{0EF86B6E-A5DB-4A47-BE0C-CA6249C99F38}" type="presOf" srcId="{BEC3F0ED-9686-4EA1-8047-0FAD4FE14FCB}" destId="{2741E372-9C5D-4C02-A11D-E07087914746}" srcOrd="0" destOrd="0" presId="urn:microsoft.com/office/officeart/2005/8/layout/default#1"/>
    <dgm:cxn modelId="{D0487975-2BAB-4941-8657-94B93CAB77ED}" srcId="{1240BAE3-D45D-4AAE-A843-FBC47D9CE9A7}" destId="{AEE1C7CC-202A-4A6B-A7FD-80736348BC44}" srcOrd="2" destOrd="0" parTransId="{7AEC7413-A2A0-433C-8AC1-BF9792BD3D96}" sibTransId="{3A283020-2778-43E3-A404-6A9D1B965838}"/>
    <dgm:cxn modelId="{9A2F06F6-9924-45E3-8E5C-E75D08D37D45}" type="presOf" srcId="{AEE1C7CC-202A-4A6B-A7FD-80736348BC44}" destId="{7CEA46CB-2A51-48E5-821D-0DA41F0E70B9}" srcOrd="0" destOrd="0" presId="urn:microsoft.com/office/officeart/2005/8/layout/default#1"/>
    <dgm:cxn modelId="{8EC1FF1E-6B85-4C38-9680-26902E0D9242}" srcId="{1240BAE3-D45D-4AAE-A843-FBC47D9CE9A7}" destId="{7E179B41-11EF-4680-A7F8-3029F6A6B509}" srcOrd="4" destOrd="0" parTransId="{50C430A9-4018-413D-984A-84A49E46A10E}" sibTransId="{A49A7B3E-213F-46BE-8882-C551B6DD270A}"/>
    <dgm:cxn modelId="{A60F9D8B-B05C-437D-9237-1B0131404F87}" srcId="{1240BAE3-D45D-4AAE-A843-FBC47D9CE9A7}" destId="{BEC3F0ED-9686-4EA1-8047-0FAD4FE14FCB}" srcOrd="3" destOrd="0" parTransId="{9EDA1FCE-69C2-4969-BC6E-A10C6C158BA4}" sibTransId="{B69957FB-A372-4DC6-A285-CDD51681D068}"/>
    <dgm:cxn modelId="{270D14F0-9564-4DF3-8EFA-DD7967F15C55}" type="presOf" srcId="{7E179B41-11EF-4680-A7F8-3029F6A6B509}" destId="{5B875FE1-1FD0-4A92-BD79-0DE2D8499C82}" srcOrd="0" destOrd="0" presId="urn:microsoft.com/office/officeart/2005/8/layout/default#1"/>
    <dgm:cxn modelId="{1905C17C-32B8-4C84-8C14-E71037C5CCC2}" type="presOf" srcId="{D2F7D9D1-3119-49F4-8F0C-2C179330D40E}" destId="{E4C38D3E-3BD6-4FB0-9457-958C40957984}" srcOrd="0" destOrd="0" presId="urn:microsoft.com/office/officeart/2005/8/layout/default#1"/>
    <dgm:cxn modelId="{70C2431C-5EF7-4885-A84B-21B6E124B6AB}" srcId="{1240BAE3-D45D-4AAE-A843-FBC47D9CE9A7}" destId="{2656A3A2-5412-4A1E-9E97-457FAC51FB96}" srcOrd="1" destOrd="0" parTransId="{D34012F7-C593-414D-9E6A-C259D9449F97}" sibTransId="{D80FCD3B-3D8C-433A-8D2D-B53FA0781F25}"/>
    <dgm:cxn modelId="{74003B04-8348-4F02-8989-22497BB3C9B0}" type="presOf" srcId="{1240BAE3-D45D-4AAE-A843-FBC47D9CE9A7}" destId="{30DA1FAC-5A24-45DA-BB60-98C7E192CF02}" srcOrd="0" destOrd="0" presId="urn:microsoft.com/office/officeart/2005/8/layout/default#1"/>
    <dgm:cxn modelId="{F0227371-6257-4B5B-857E-EA6AE1720739}" srcId="{1240BAE3-D45D-4AAE-A843-FBC47D9CE9A7}" destId="{D2F7D9D1-3119-49F4-8F0C-2C179330D40E}" srcOrd="0" destOrd="0" parTransId="{B4C346A5-5FC3-43F3-A2CF-B7CC00056103}" sibTransId="{F463A50F-02E1-43DB-9F87-47F080885BA9}"/>
    <dgm:cxn modelId="{951E5E8F-550B-4592-8B91-6EE7F121B8C6}" type="presParOf" srcId="{30DA1FAC-5A24-45DA-BB60-98C7E192CF02}" destId="{E4C38D3E-3BD6-4FB0-9457-958C40957984}" srcOrd="0" destOrd="0" presId="urn:microsoft.com/office/officeart/2005/8/layout/default#1"/>
    <dgm:cxn modelId="{F905B5D6-01C1-480B-8C33-7D105FCB8F20}" type="presParOf" srcId="{30DA1FAC-5A24-45DA-BB60-98C7E192CF02}" destId="{3411786B-96A7-4494-8F82-B9FC933CB36A}" srcOrd="1" destOrd="0" presId="urn:microsoft.com/office/officeart/2005/8/layout/default#1"/>
    <dgm:cxn modelId="{4F258D50-4D21-4896-8401-0A86E5BAEC1C}" type="presParOf" srcId="{30DA1FAC-5A24-45DA-BB60-98C7E192CF02}" destId="{4646B6EB-4A2C-4444-B7A8-395817E006A2}" srcOrd="2" destOrd="0" presId="urn:microsoft.com/office/officeart/2005/8/layout/default#1"/>
    <dgm:cxn modelId="{B178ECBE-85E2-4F65-BFB7-D17E519FAFD5}" type="presParOf" srcId="{30DA1FAC-5A24-45DA-BB60-98C7E192CF02}" destId="{8A0BF748-B9E9-4E12-ACAE-6072A292CD0F}" srcOrd="3" destOrd="0" presId="urn:microsoft.com/office/officeart/2005/8/layout/default#1"/>
    <dgm:cxn modelId="{3AF15481-D127-4220-BB43-4E3ED6E4F52A}" type="presParOf" srcId="{30DA1FAC-5A24-45DA-BB60-98C7E192CF02}" destId="{7CEA46CB-2A51-48E5-821D-0DA41F0E70B9}" srcOrd="4" destOrd="0" presId="urn:microsoft.com/office/officeart/2005/8/layout/default#1"/>
    <dgm:cxn modelId="{F3025885-8EBC-49B2-A1DA-672C7762E49F}" type="presParOf" srcId="{30DA1FAC-5A24-45DA-BB60-98C7E192CF02}" destId="{57487485-A6A3-4EDC-9A15-F7A4B2495B22}" srcOrd="5" destOrd="0" presId="urn:microsoft.com/office/officeart/2005/8/layout/default#1"/>
    <dgm:cxn modelId="{D9C32DA3-D505-4696-BD4D-155FD84AF692}" type="presParOf" srcId="{30DA1FAC-5A24-45DA-BB60-98C7E192CF02}" destId="{2741E372-9C5D-4C02-A11D-E07087914746}" srcOrd="6" destOrd="0" presId="urn:microsoft.com/office/officeart/2005/8/layout/default#1"/>
    <dgm:cxn modelId="{01F549F9-CF22-480E-BAE3-532F4448FE43}" type="presParOf" srcId="{30DA1FAC-5A24-45DA-BB60-98C7E192CF02}" destId="{CD93FBC9-8ED6-4787-A794-BEBB8BBAE83B}" srcOrd="7" destOrd="0" presId="urn:microsoft.com/office/officeart/2005/8/layout/default#1"/>
    <dgm:cxn modelId="{6BF91198-248D-4643-8F56-4D30C1C894C0}" type="presParOf" srcId="{30DA1FAC-5A24-45DA-BB60-98C7E192CF02}" destId="{5B875FE1-1FD0-4A92-BD79-0DE2D8499C82}" srcOrd="8" destOrd="0" presId="urn:microsoft.com/office/officeart/2005/8/layout/default#1"/>
  </dgm:cxnLst>
  <dgm:bg>
    <a:solidFill>
      <a:schemeClr val="accent6"/>
    </a:solidFill>
  </dgm:bg>
  <dgm:whole>
    <a:ln>
      <a:solidFill>
        <a:schemeClr val="accent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şlık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Alt Başlık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21.10.2021</a:t>
            </a:fld>
            <a:endParaRPr lang="tr-TR"/>
          </a:p>
        </p:txBody>
      </p:sp>
      <p:sp>
        <p:nvSpPr>
          <p:cNvPr id="20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21.10.2021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21.10.2021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21.10.2021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21.10.2021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21.10.2021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21.10.2021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21.10.2021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21.10.2021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Dikdörtgen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21.10.2021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21.10.2021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Akış Çizelgesi: İşlem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kış Çizelgesi: İşlem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s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Halk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23720DD-5B6D-40BF-8493-A6B52D484E6B}" type="datetimeFigureOut">
              <a:rPr lang="tr-TR" smtClean="0"/>
              <a:pPr/>
              <a:t>21.10.2021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Dikdörtgen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1440160"/>
          </a:xfrm>
        </p:spPr>
        <p:txBody>
          <a:bodyPr>
            <a:normAutofit/>
          </a:bodyPr>
          <a:lstStyle/>
          <a:p>
            <a:pPr algn="ctr"/>
            <a:endParaRPr lang="tr-TR" sz="5600" b="1" i="1" dirty="0">
              <a:solidFill>
                <a:srgbClr val="0070C0"/>
              </a:solidFill>
            </a:endParaRPr>
          </a:p>
          <a:p>
            <a:pPr algn="ctr"/>
            <a:endParaRPr lang="tr-TR" sz="5600" b="1" i="1" dirty="0" smtClean="0">
              <a:solidFill>
                <a:srgbClr val="0070C0"/>
              </a:solidFill>
            </a:endParaRPr>
          </a:p>
          <a:p>
            <a:pPr algn="ctr"/>
            <a:endParaRPr lang="tr-TR" sz="4500" b="1" i="1" dirty="0">
              <a:solidFill>
                <a:srgbClr val="0070C0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476672"/>
            <a:ext cx="6336704" cy="3816424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437112"/>
            <a:ext cx="7056784" cy="2304256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356" y="116632"/>
            <a:ext cx="1074248" cy="1383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505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60649"/>
            <a:ext cx="3672408" cy="3024336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60649"/>
            <a:ext cx="3233936" cy="3024335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789040"/>
            <a:ext cx="6690320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408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tr-TR" b="1" i="1" dirty="0" smtClean="0">
                <a:solidFill>
                  <a:srgbClr val="FF0000"/>
                </a:solidFill>
              </a:rPr>
              <a:t>NEDEN VERİMLİ DERS ÇALIŞMA?</a:t>
            </a:r>
            <a:endParaRPr lang="tr-TR" b="1" i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196753"/>
            <a:ext cx="8579296" cy="4248472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         Çalışmaya başlamayı sağlamak için</a:t>
            </a:r>
          </a:p>
          <a:p>
            <a:pPr marL="0" indent="0">
              <a:buNone/>
            </a:pPr>
            <a:r>
              <a:rPr lang="tr-TR" dirty="0" smtClean="0"/>
              <a:t>         Çalışmayı düzenli devam ettirebilmek için</a:t>
            </a:r>
          </a:p>
          <a:p>
            <a:pPr marL="0" indent="0">
              <a:buNone/>
            </a:pPr>
            <a:r>
              <a:rPr lang="tr-TR" dirty="0" smtClean="0"/>
              <a:t>         Daha etkili öğrenebilmek ve kalıcılığı      arttırmak için</a:t>
            </a:r>
          </a:p>
          <a:p>
            <a:pPr marL="0" indent="0">
              <a:buNone/>
            </a:pPr>
            <a:r>
              <a:rPr lang="tr-TR" dirty="0" smtClean="0"/>
              <a:t>         Zamanı daha etkili kullanabilmek için</a:t>
            </a:r>
          </a:p>
          <a:p>
            <a:pPr marL="0" indent="0">
              <a:buNone/>
            </a:pPr>
            <a:r>
              <a:rPr lang="tr-TR" dirty="0" smtClean="0"/>
              <a:t>         Başarılı olabilmek için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‘’Verimli Ders Çalışmamız Gerekir!!’’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8" name="Sağ Ok 7"/>
          <p:cNvSpPr/>
          <p:nvPr/>
        </p:nvSpPr>
        <p:spPr>
          <a:xfrm>
            <a:off x="323528" y="1412776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Sağ Ok 9"/>
          <p:cNvSpPr/>
          <p:nvPr/>
        </p:nvSpPr>
        <p:spPr>
          <a:xfrm>
            <a:off x="299738" y="2040601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Sağ Ok 10"/>
          <p:cNvSpPr/>
          <p:nvPr/>
        </p:nvSpPr>
        <p:spPr>
          <a:xfrm flipV="1">
            <a:off x="311633" y="2564904"/>
            <a:ext cx="576064" cy="2880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Sağ Ok 13"/>
          <p:cNvSpPr/>
          <p:nvPr/>
        </p:nvSpPr>
        <p:spPr>
          <a:xfrm>
            <a:off x="325666" y="3645024"/>
            <a:ext cx="648072" cy="360040"/>
          </a:xfrm>
          <a:prstGeom prst="rightArrow">
            <a:avLst>
              <a:gd name="adj1" fmla="val 4230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Sağ Ok 14"/>
          <p:cNvSpPr/>
          <p:nvPr/>
        </p:nvSpPr>
        <p:spPr>
          <a:xfrm>
            <a:off x="299738" y="4149080"/>
            <a:ext cx="673999" cy="396044"/>
          </a:xfrm>
          <a:prstGeom prst="rightArrow">
            <a:avLst>
              <a:gd name="adj1" fmla="val 4230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6" name="Resim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17232"/>
            <a:ext cx="9036496" cy="1044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30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i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VERİMLİ DERS ÇALIŞMAK </a:t>
            </a:r>
            <a:r>
              <a:rPr lang="tr-TR" b="1" i="1" dirty="0" smtClean="0">
                <a:solidFill>
                  <a:srgbClr val="FF0000"/>
                </a:solidFill>
              </a:rPr>
              <a:t>İÇİN</a:t>
            </a:r>
            <a:r>
              <a:rPr lang="tr-TR" b="1" i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/>
            </a:r>
            <a:br>
              <a:rPr lang="tr-TR" b="1" i="1" dirty="0" smtClean="0">
                <a:solidFill>
                  <a:srgbClr val="FF0000"/>
                </a:solidFill>
                <a:latin typeface="Algerian" panose="04020705040A02060702" pitchFamily="82" charset="0"/>
              </a:rPr>
            </a:br>
            <a:endParaRPr lang="tr-TR" b="1" i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397146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Aşağı Ok 12"/>
          <p:cNvSpPr/>
          <p:nvPr/>
        </p:nvSpPr>
        <p:spPr>
          <a:xfrm>
            <a:off x="3203848" y="836712"/>
            <a:ext cx="360040" cy="57606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Aşağı Ok 19"/>
          <p:cNvSpPr/>
          <p:nvPr/>
        </p:nvSpPr>
        <p:spPr>
          <a:xfrm>
            <a:off x="4139952" y="836712"/>
            <a:ext cx="360040" cy="57606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Aşağı Ok 22"/>
          <p:cNvSpPr/>
          <p:nvPr/>
        </p:nvSpPr>
        <p:spPr>
          <a:xfrm>
            <a:off x="5076056" y="853092"/>
            <a:ext cx="360040" cy="57606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" name="Aşağı Ok 23"/>
          <p:cNvSpPr/>
          <p:nvPr/>
        </p:nvSpPr>
        <p:spPr>
          <a:xfrm>
            <a:off x="5940152" y="853092"/>
            <a:ext cx="360040" cy="576064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2534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52928" cy="1143000"/>
          </a:xfrm>
          <a:solidFill>
            <a:schemeClr val="accent1"/>
          </a:solidFill>
        </p:spPr>
        <p:txBody>
          <a:bodyPr/>
          <a:lstStyle/>
          <a:p>
            <a:r>
              <a:rPr lang="tr-TR" b="1" i="1" dirty="0" smtClean="0">
                <a:solidFill>
                  <a:srgbClr val="FF0000"/>
                </a:solidFill>
              </a:rPr>
              <a:t>PLANLI ÇALIŞIN</a:t>
            </a:r>
            <a:endParaRPr lang="tr-TR" b="1" i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713387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      Planlı çalışmak bizleri başarıya götürür.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Planlı çalışmak daha düzenli olmamızı sağlar.             </a:t>
            </a:r>
          </a:p>
          <a:p>
            <a:pPr marL="0" indent="0">
              <a:buNone/>
            </a:pPr>
            <a:r>
              <a:rPr lang="tr-TR" dirty="0" smtClean="0"/>
              <a:t>      Planlı çalışmak zamanı verimli kullanmamızı sağlar.</a:t>
            </a:r>
          </a:p>
          <a:p>
            <a:pPr marL="0" indent="0">
              <a:buNone/>
            </a:pPr>
            <a:r>
              <a:rPr lang="tr-TR" dirty="0" smtClean="0"/>
              <a:t>      Planlı çalışmak bütün derslerimize dengeli çalışmamızı sağlar.</a:t>
            </a:r>
          </a:p>
          <a:p>
            <a:pPr marL="0" indent="0">
              <a:buNone/>
            </a:pPr>
            <a:r>
              <a:rPr lang="tr-TR" dirty="0" smtClean="0"/>
              <a:t>      Planlı çalışmak ertelemenin önüne geçer.</a:t>
            </a:r>
          </a:p>
        </p:txBody>
      </p:sp>
      <p:sp>
        <p:nvSpPr>
          <p:cNvPr id="5" name="Sağa Bükülü Ok 4"/>
          <p:cNvSpPr/>
          <p:nvPr/>
        </p:nvSpPr>
        <p:spPr>
          <a:xfrm>
            <a:off x="611560" y="1556792"/>
            <a:ext cx="216024" cy="2880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6" name="Sağa Bükülü Ok 5"/>
          <p:cNvSpPr/>
          <p:nvPr/>
        </p:nvSpPr>
        <p:spPr>
          <a:xfrm>
            <a:off x="611560" y="2204864"/>
            <a:ext cx="216024" cy="2880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7" name="Sağa Bükülü Ok 6"/>
          <p:cNvSpPr/>
          <p:nvPr/>
        </p:nvSpPr>
        <p:spPr>
          <a:xfrm>
            <a:off x="627375" y="2780928"/>
            <a:ext cx="216024" cy="2880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8" name="Sağa Bükülü Ok 7"/>
          <p:cNvSpPr/>
          <p:nvPr/>
        </p:nvSpPr>
        <p:spPr>
          <a:xfrm>
            <a:off x="627376" y="3789040"/>
            <a:ext cx="216024" cy="36004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9" name="Sağa Bükülü Ok 8"/>
          <p:cNvSpPr/>
          <p:nvPr/>
        </p:nvSpPr>
        <p:spPr>
          <a:xfrm>
            <a:off x="611560" y="4847576"/>
            <a:ext cx="216024" cy="36004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701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  <a:solidFill>
            <a:schemeClr val="accent1"/>
          </a:solidFill>
        </p:spPr>
        <p:txBody>
          <a:bodyPr/>
          <a:lstStyle/>
          <a:p>
            <a:r>
              <a:rPr lang="tr-TR" b="1" i="1" dirty="0" smtClean="0">
                <a:solidFill>
                  <a:srgbClr val="FF0000"/>
                </a:solidFill>
              </a:rPr>
              <a:t>KONUYU İYİ ÖĞRENİN</a:t>
            </a:r>
            <a:endParaRPr lang="tr-TR" b="1" i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82453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      Dersi derste öğrenin.</a:t>
            </a:r>
          </a:p>
          <a:p>
            <a:pPr marL="0" indent="0">
              <a:buNone/>
            </a:pPr>
            <a:r>
              <a:rPr lang="tr-TR" dirty="0" smtClean="0"/>
              <a:t>      Eksik kalan konularınızı belirleyin.           </a:t>
            </a:r>
          </a:p>
          <a:p>
            <a:pPr marL="0" indent="0">
              <a:buNone/>
            </a:pPr>
            <a:r>
              <a:rPr lang="tr-TR" dirty="0" smtClean="0"/>
              <a:t>      Konularınızı mutlaka tekrar edin.</a:t>
            </a:r>
          </a:p>
          <a:p>
            <a:pPr marL="0" indent="0">
              <a:buNone/>
            </a:pPr>
            <a:r>
              <a:rPr lang="tr-TR" dirty="0" smtClean="0"/>
              <a:t>      Bilmediğiniz konularla ilgili soru çözmeyin.  </a:t>
            </a:r>
          </a:p>
        </p:txBody>
      </p:sp>
      <p:sp>
        <p:nvSpPr>
          <p:cNvPr id="6" name="Sağa Bükülü Ok 5"/>
          <p:cNvSpPr/>
          <p:nvPr/>
        </p:nvSpPr>
        <p:spPr>
          <a:xfrm>
            <a:off x="611560" y="2204864"/>
            <a:ext cx="216024" cy="2880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7" name="Sağa Bükülü Ok 6"/>
          <p:cNvSpPr/>
          <p:nvPr/>
        </p:nvSpPr>
        <p:spPr>
          <a:xfrm>
            <a:off x="627375" y="2780928"/>
            <a:ext cx="216024" cy="2880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1" name="Sağa Bükülü Ok 10"/>
          <p:cNvSpPr/>
          <p:nvPr/>
        </p:nvSpPr>
        <p:spPr>
          <a:xfrm>
            <a:off x="614617" y="3356992"/>
            <a:ext cx="216024" cy="2880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2" name="Sağa Bükülü Ok 11"/>
          <p:cNvSpPr/>
          <p:nvPr/>
        </p:nvSpPr>
        <p:spPr>
          <a:xfrm>
            <a:off x="627375" y="1556792"/>
            <a:ext cx="216024" cy="2880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753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tr-TR" b="1" i="1" dirty="0" smtClean="0">
                <a:solidFill>
                  <a:srgbClr val="FF0000"/>
                </a:solidFill>
              </a:rPr>
              <a:t>EVDE TEKRAR YAPIN</a:t>
            </a:r>
            <a:endParaRPr lang="tr-TR" b="1" i="1" dirty="0">
              <a:solidFill>
                <a:srgbClr val="FF0000"/>
              </a:solidFill>
            </a:endParaRPr>
          </a:p>
        </p:txBody>
      </p:sp>
      <p:sp>
        <p:nvSpPr>
          <p:cNvPr id="4" name="Freeform 15"/>
          <p:cNvSpPr>
            <a:spLocks noGrp="1"/>
          </p:cNvSpPr>
          <p:nvPr>
            <p:ph idx="1"/>
          </p:nvPr>
        </p:nvSpPr>
        <p:spPr bwMode="auto">
          <a:xfrm>
            <a:off x="251520" y="1363752"/>
            <a:ext cx="2808312" cy="2857335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dirty="0" smtClean="0"/>
              <a:t> Günlük Tekrar       </a:t>
            </a:r>
            <a:endParaRPr lang="tr-TR" dirty="0"/>
          </a:p>
        </p:txBody>
      </p:sp>
      <p:sp>
        <p:nvSpPr>
          <p:cNvPr id="6" name="Freeform 15"/>
          <p:cNvSpPr txBox="1">
            <a:spLocks/>
          </p:cNvSpPr>
          <p:nvPr/>
        </p:nvSpPr>
        <p:spPr bwMode="auto">
          <a:xfrm>
            <a:off x="6300192" y="1363751"/>
            <a:ext cx="2592288" cy="2713319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tr-TR" dirty="0" smtClean="0"/>
          </a:p>
          <a:p>
            <a:pPr marL="0" indent="0">
              <a:buFont typeface="Arial" pitchFamily="34" charset="0"/>
              <a:buNone/>
            </a:pPr>
            <a:r>
              <a:rPr lang="tr-TR" dirty="0" smtClean="0"/>
              <a:t>  </a:t>
            </a:r>
          </a:p>
          <a:p>
            <a:pPr marL="0" indent="0">
              <a:buFont typeface="Arial" pitchFamily="34" charset="0"/>
              <a:buNone/>
            </a:pPr>
            <a:r>
              <a:rPr lang="tr-TR" dirty="0" smtClean="0"/>
              <a:t>   </a:t>
            </a:r>
            <a:r>
              <a:rPr lang="tr-TR" dirty="0" err="1" smtClean="0"/>
              <a:t>AylıkTekrar</a:t>
            </a:r>
            <a:r>
              <a:rPr lang="tr-TR" dirty="0" smtClean="0"/>
              <a:t>       </a:t>
            </a:r>
            <a:endParaRPr lang="tr-TR" dirty="0"/>
          </a:p>
        </p:txBody>
      </p:sp>
      <p:sp>
        <p:nvSpPr>
          <p:cNvPr id="7" name="Freeform 15"/>
          <p:cNvSpPr txBox="1">
            <a:spLocks/>
          </p:cNvSpPr>
          <p:nvPr/>
        </p:nvSpPr>
        <p:spPr bwMode="auto">
          <a:xfrm>
            <a:off x="3203848" y="1392382"/>
            <a:ext cx="2880320" cy="2684689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tr-TR" dirty="0" smtClean="0"/>
          </a:p>
          <a:p>
            <a:pPr marL="0" indent="0">
              <a:buFont typeface="Arial" pitchFamily="34" charset="0"/>
              <a:buNone/>
            </a:pPr>
            <a:r>
              <a:rPr lang="tr-TR" dirty="0" smtClean="0"/>
              <a:t>  </a:t>
            </a:r>
          </a:p>
          <a:p>
            <a:pPr marL="0" indent="0">
              <a:buFont typeface="Arial" pitchFamily="34" charset="0"/>
              <a:buNone/>
            </a:pPr>
            <a:r>
              <a:rPr lang="tr-TR" sz="3000" dirty="0"/>
              <a:t> </a:t>
            </a:r>
            <a:r>
              <a:rPr lang="tr-TR" sz="3000" dirty="0" smtClean="0"/>
              <a:t>   </a:t>
            </a:r>
            <a:r>
              <a:rPr lang="tr-TR" sz="3000" dirty="0" err="1" smtClean="0"/>
              <a:t>HaftalıkTekrar</a:t>
            </a:r>
            <a:r>
              <a:rPr lang="tr-TR" sz="3000" dirty="0" smtClean="0"/>
              <a:t>   </a:t>
            </a:r>
            <a:r>
              <a:rPr lang="tr-TR" dirty="0" smtClean="0"/>
              <a:t>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284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tr-TR" b="1" i="1" dirty="0" smtClean="0">
                <a:solidFill>
                  <a:srgbClr val="FF0000"/>
                </a:solidFill>
              </a:rPr>
              <a:t>ANLAYABİLECEĞİNİZ TEKNİKLERİ UYGULAYIN</a:t>
            </a:r>
            <a:endParaRPr lang="tr-TR" b="1" i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tr-TR" dirty="0" smtClean="0"/>
              <a:t>Herkesin dersi anlayabileceği yöntemler farklıdır. Kimimiz not tutarız, kimimiz önemli yerlerin altını çizeriz…</a:t>
            </a:r>
          </a:p>
          <a:p>
            <a:pPr marL="82296" indent="0">
              <a:buNone/>
            </a:pPr>
            <a:endParaRPr lang="tr-TR" dirty="0" smtClean="0"/>
          </a:p>
          <a:p>
            <a:pPr marL="82296" indent="0">
              <a:buNone/>
            </a:pPr>
            <a:r>
              <a:rPr lang="tr-TR" dirty="0" smtClean="0"/>
              <a:t>Kendin için uygun olan yöntemi seçmelisin.</a:t>
            </a:r>
          </a:p>
          <a:p>
            <a:pPr marL="82296" indent="0">
              <a:buNone/>
            </a:pPr>
            <a:endParaRPr lang="tr-TR" dirty="0" smtClean="0"/>
          </a:p>
          <a:p>
            <a:pPr marL="82296" indent="0">
              <a:buNone/>
            </a:pP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201941"/>
            <a:ext cx="4248472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604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tr-TR" b="1" i="1" dirty="0" smtClean="0">
                <a:solidFill>
                  <a:srgbClr val="FF0000"/>
                </a:solidFill>
              </a:rPr>
              <a:t>KİTAP OKUYUN</a:t>
            </a:r>
            <a:endParaRPr lang="tr-TR" b="1" i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tr-TR" dirty="0" smtClean="0"/>
              <a:t>Kitap okumak yorumlama gücünüzü arttırır.</a:t>
            </a:r>
          </a:p>
          <a:p>
            <a:pPr marL="82296" indent="0">
              <a:buNone/>
            </a:pPr>
            <a:r>
              <a:rPr lang="tr-TR" dirty="0" smtClean="0"/>
              <a:t>Kitap okumak hitabetinizi arttırır.</a:t>
            </a:r>
          </a:p>
          <a:p>
            <a:pPr marL="82296" indent="0">
              <a:buNone/>
            </a:pPr>
            <a:r>
              <a:rPr lang="tr-TR" dirty="0" smtClean="0"/>
              <a:t>Kitap okumak hayal gücünüzü ve zihninizi geliştirir.</a:t>
            </a:r>
          </a:p>
          <a:p>
            <a:pPr marL="82296" indent="0">
              <a:buNone/>
            </a:pPr>
            <a:r>
              <a:rPr lang="tr-TR" dirty="0" smtClean="0"/>
              <a:t>Kitap okumak empati yeteneğinizi arttırır.</a:t>
            </a:r>
          </a:p>
          <a:p>
            <a:pPr marL="82296" indent="0">
              <a:buNone/>
            </a:pPr>
            <a:r>
              <a:rPr lang="tr-TR" dirty="0" smtClean="0"/>
              <a:t>Kitap okumak stres düzeyinizi azaltır.</a:t>
            </a:r>
          </a:p>
          <a:p>
            <a:pPr marL="82296" indent="0">
              <a:buNone/>
            </a:pP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869160"/>
            <a:ext cx="3168352" cy="158417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869160"/>
            <a:ext cx="3096344" cy="160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440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6"/>
          <p:cNvSpPr>
            <a:spLocks/>
          </p:cNvSpPr>
          <p:nvPr/>
        </p:nvSpPr>
        <p:spPr bwMode="auto">
          <a:xfrm rot="10800000">
            <a:off x="3597082" y="4276175"/>
            <a:ext cx="1957500" cy="124283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 rot="10800000">
            <a:off x="4636848" y="3092237"/>
            <a:ext cx="1956896" cy="1204733"/>
          </a:xfrm>
          <a:prstGeom prst="leftArrow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26"/>
          <p:cNvSpPr>
            <a:spLocks/>
          </p:cNvSpPr>
          <p:nvPr/>
        </p:nvSpPr>
        <p:spPr bwMode="auto">
          <a:xfrm>
            <a:off x="3615589" y="2083163"/>
            <a:ext cx="1957500" cy="1242833"/>
          </a:xfrm>
          <a:prstGeom prst="leftArrow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26"/>
          <p:cNvSpPr>
            <a:spLocks/>
          </p:cNvSpPr>
          <p:nvPr/>
        </p:nvSpPr>
        <p:spPr bwMode="auto">
          <a:xfrm>
            <a:off x="2441828" y="3356167"/>
            <a:ext cx="1956896" cy="1166934"/>
          </a:xfrm>
          <a:prstGeom prst="leftArrow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7" name="Group 6"/>
          <p:cNvGrpSpPr/>
          <p:nvPr/>
        </p:nvGrpSpPr>
        <p:grpSpPr>
          <a:xfrm rot="18810804">
            <a:off x="3875697" y="3844947"/>
            <a:ext cx="842090" cy="540693"/>
            <a:chOff x="4481513" y="3678059"/>
            <a:chExt cx="1614487" cy="1036638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481513" y="3678059"/>
              <a:ext cx="1614487" cy="34448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481513" y="4022546"/>
              <a:ext cx="1614487" cy="344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4481513" y="4367034"/>
              <a:ext cx="1614487" cy="34766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 rot="18810804">
            <a:off x="4453663" y="3236982"/>
            <a:ext cx="842090" cy="538210"/>
            <a:chOff x="6096000" y="3187521"/>
            <a:chExt cx="1614487" cy="1031876"/>
          </a:xfrm>
        </p:grpSpPr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6096000" y="3187521"/>
              <a:ext cx="1614487" cy="3444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6096000" y="3532009"/>
              <a:ext cx="1614487" cy="342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6096000" y="3874909"/>
              <a:ext cx="1614487" cy="34448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5" name="Group 14"/>
          <p:cNvGrpSpPr/>
          <p:nvPr/>
        </p:nvGrpSpPr>
        <p:grpSpPr>
          <a:xfrm rot="18810804">
            <a:off x="5004565" y="2587229"/>
            <a:ext cx="967948" cy="540693"/>
            <a:chOff x="7700963" y="3678059"/>
            <a:chExt cx="1855787" cy="1036638"/>
          </a:xfrm>
        </p:grpSpPr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9224963" y="3678059"/>
              <a:ext cx="331787" cy="1036638"/>
            </a:xfrm>
            <a:custGeom>
              <a:avLst/>
              <a:gdLst>
                <a:gd name="T0" fmla="*/ 0 w 209"/>
                <a:gd name="T1" fmla="*/ 162 h 653"/>
                <a:gd name="T2" fmla="*/ 135 w 209"/>
                <a:gd name="T3" fmla="*/ 0 h 653"/>
                <a:gd name="T4" fmla="*/ 209 w 209"/>
                <a:gd name="T5" fmla="*/ 210 h 653"/>
                <a:gd name="T6" fmla="*/ 209 w 209"/>
                <a:gd name="T7" fmla="*/ 443 h 653"/>
                <a:gd name="T8" fmla="*/ 135 w 209"/>
                <a:gd name="T9" fmla="*/ 653 h 653"/>
                <a:gd name="T10" fmla="*/ 0 w 209"/>
                <a:gd name="T11" fmla="*/ 488 h 653"/>
                <a:gd name="T12" fmla="*/ 0 w 209"/>
                <a:gd name="T13" fmla="*/ 16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9" h="653">
                  <a:moveTo>
                    <a:pt x="0" y="162"/>
                  </a:moveTo>
                  <a:lnTo>
                    <a:pt x="135" y="0"/>
                  </a:lnTo>
                  <a:lnTo>
                    <a:pt x="209" y="210"/>
                  </a:lnTo>
                  <a:lnTo>
                    <a:pt x="209" y="443"/>
                  </a:lnTo>
                  <a:lnTo>
                    <a:pt x="135" y="653"/>
                  </a:lnTo>
                  <a:lnTo>
                    <a:pt x="0" y="488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BBA1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700963" y="3678059"/>
              <a:ext cx="1738312" cy="344488"/>
            </a:xfrm>
            <a:custGeom>
              <a:avLst/>
              <a:gdLst>
                <a:gd name="T0" fmla="*/ 1020 w 1095"/>
                <a:gd name="T1" fmla="*/ 217 h 217"/>
                <a:gd name="T2" fmla="*/ 1095 w 1095"/>
                <a:gd name="T3" fmla="*/ 0 h 217"/>
                <a:gd name="T4" fmla="*/ 0 w 1095"/>
                <a:gd name="T5" fmla="*/ 0 h 217"/>
                <a:gd name="T6" fmla="*/ 0 w 1095"/>
                <a:gd name="T7" fmla="*/ 217 h 217"/>
                <a:gd name="T8" fmla="*/ 1020 w 1095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7">
                  <a:moveTo>
                    <a:pt x="1020" y="217"/>
                  </a:moveTo>
                  <a:lnTo>
                    <a:pt x="1095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1020" y="21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7700963" y="4022546"/>
              <a:ext cx="1619250" cy="3444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700963" y="4367034"/>
              <a:ext cx="1738312" cy="347663"/>
            </a:xfrm>
            <a:custGeom>
              <a:avLst/>
              <a:gdLst>
                <a:gd name="T0" fmla="*/ 1095 w 1095"/>
                <a:gd name="T1" fmla="*/ 219 h 219"/>
                <a:gd name="T2" fmla="*/ 1020 w 1095"/>
                <a:gd name="T3" fmla="*/ 0 h 219"/>
                <a:gd name="T4" fmla="*/ 0 w 1095"/>
                <a:gd name="T5" fmla="*/ 0 h 219"/>
                <a:gd name="T6" fmla="*/ 0 w 1095"/>
                <a:gd name="T7" fmla="*/ 219 h 219"/>
                <a:gd name="T8" fmla="*/ 1095 w 1095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9">
                  <a:moveTo>
                    <a:pt x="1095" y="219"/>
                  </a:moveTo>
                  <a:lnTo>
                    <a:pt x="102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1095" y="21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9398000" y="4049534"/>
              <a:ext cx="82550" cy="2936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21" name="Group 20"/>
          <p:cNvGrpSpPr/>
          <p:nvPr/>
        </p:nvGrpSpPr>
        <p:grpSpPr>
          <a:xfrm rot="18810804">
            <a:off x="2751559" y="4691780"/>
            <a:ext cx="1498705" cy="538210"/>
            <a:chOff x="1608138" y="3187521"/>
            <a:chExt cx="2873375" cy="1031876"/>
          </a:xfrm>
        </p:grpSpPr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608138" y="3187521"/>
              <a:ext cx="1490662" cy="1031875"/>
            </a:xfrm>
            <a:custGeom>
              <a:avLst/>
              <a:gdLst>
                <a:gd name="T0" fmla="*/ 793 w 939"/>
                <a:gd name="T1" fmla="*/ 650 h 650"/>
                <a:gd name="T2" fmla="*/ 0 w 939"/>
                <a:gd name="T3" fmla="*/ 326 h 650"/>
                <a:gd name="T4" fmla="*/ 793 w 939"/>
                <a:gd name="T5" fmla="*/ 0 h 650"/>
                <a:gd name="T6" fmla="*/ 939 w 939"/>
                <a:gd name="T7" fmla="*/ 0 h 650"/>
                <a:gd name="T8" fmla="*/ 939 w 939"/>
                <a:gd name="T9" fmla="*/ 650 h 650"/>
                <a:gd name="T10" fmla="*/ 793 w 939"/>
                <a:gd name="T11" fmla="*/ 65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9" h="650">
                  <a:moveTo>
                    <a:pt x="793" y="650"/>
                  </a:moveTo>
                  <a:lnTo>
                    <a:pt x="0" y="326"/>
                  </a:lnTo>
                  <a:lnTo>
                    <a:pt x="793" y="0"/>
                  </a:lnTo>
                  <a:lnTo>
                    <a:pt x="939" y="0"/>
                  </a:lnTo>
                  <a:lnTo>
                    <a:pt x="939" y="650"/>
                  </a:lnTo>
                  <a:lnTo>
                    <a:pt x="793" y="650"/>
                  </a:lnTo>
                  <a:close/>
                </a:path>
              </a:pathLst>
            </a:custGeom>
            <a:solidFill>
              <a:srgbClr val="D4A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2738438" y="3187521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1 h 91"/>
                <a:gd name="T8" fmla="*/ 5 w 464"/>
                <a:gd name="T9" fmla="*/ 59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0" y="39"/>
                    <a:pt x="0" y="52"/>
                    <a:pt x="5" y="59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2738438" y="3532009"/>
              <a:ext cx="1743075" cy="342900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39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2738438" y="3874909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40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1608138" y="3538359"/>
              <a:ext cx="428625" cy="333375"/>
            </a:xfrm>
            <a:custGeom>
              <a:avLst/>
              <a:gdLst>
                <a:gd name="T0" fmla="*/ 114 w 114"/>
                <a:gd name="T1" fmla="*/ 49 h 88"/>
                <a:gd name="T2" fmla="*/ 107 w 114"/>
                <a:gd name="T3" fmla="*/ 0 h 88"/>
                <a:gd name="T4" fmla="*/ 0 w 114"/>
                <a:gd name="T5" fmla="*/ 44 h 88"/>
                <a:gd name="T6" fmla="*/ 109 w 114"/>
                <a:gd name="T7" fmla="*/ 88 h 88"/>
                <a:gd name="T8" fmla="*/ 114 w 114"/>
                <a:gd name="T9" fmla="*/ 4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8">
                  <a:moveTo>
                    <a:pt x="114" y="49"/>
                  </a:moveTo>
                  <a:cubicBezTo>
                    <a:pt x="114" y="32"/>
                    <a:pt x="111" y="15"/>
                    <a:pt x="107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9" y="88"/>
                    <a:pt x="109" y="88"/>
                    <a:pt x="109" y="88"/>
                  </a:cubicBezTo>
                  <a:cubicBezTo>
                    <a:pt x="112" y="76"/>
                    <a:pt x="114" y="63"/>
                    <a:pt x="114" y="4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7" name="Freeform 27"/>
          <p:cNvSpPr>
            <a:spLocks/>
          </p:cNvSpPr>
          <p:nvPr/>
        </p:nvSpPr>
        <p:spPr bwMode="auto">
          <a:xfrm>
            <a:off x="2312644" y="2761059"/>
            <a:ext cx="4529138" cy="1613297"/>
          </a:xfrm>
          <a:custGeom>
            <a:avLst/>
            <a:gdLst>
              <a:gd name="T0" fmla="*/ 3799 w 3804"/>
              <a:gd name="T1" fmla="*/ 0 h 1355"/>
              <a:gd name="T2" fmla="*/ 372 w 3804"/>
              <a:gd name="T3" fmla="*/ 0 h 1355"/>
              <a:gd name="T4" fmla="*/ 0 w 3804"/>
              <a:gd name="T5" fmla="*/ 679 h 1355"/>
              <a:gd name="T6" fmla="*/ 372 w 3804"/>
              <a:gd name="T7" fmla="*/ 1355 h 1355"/>
              <a:gd name="T8" fmla="*/ 3804 w 3804"/>
              <a:gd name="T9" fmla="*/ 1355 h 1355"/>
              <a:gd name="T10" fmla="*/ 3799 w 3804"/>
              <a:gd name="T11" fmla="*/ 0 h 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04" h="1355">
                <a:moveTo>
                  <a:pt x="3799" y="0"/>
                </a:moveTo>
                <a:lnTo>
                  <a:pt x="372" y="0"/>
                </a:lnTo>
                <a:lnTo>
                  <a:pt x="0" y="679"/>
                </a:lnTo>
                <a:lnTo>
                  <a:pt x="372" y="1355"/>
                </a:lnTo>
                <a:lnTo>
                  <a:pt x="3804" y="1355"/>
                </a:lnTo>
                <a:lnTo>
                  <a:pt x="379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4436793" y="4742493"/>
            <a:ext cx="4467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Zor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29" name="Freeform 5"/>
          <p:cNvSpPr>
            <a:spLocks noEditPoints="1"/>
          </p:cNvSpPr>
          <p:nvPr/>
        </p:nvSpPr>
        <p:spPr bwMode="auto">
          <a:xfrm>
            <a:off x="4087926" y="4717661"/>
            <a:ext cx="358636" cy="359861"/>
          </a:xfrm>
          <a:custGeom>
            <a:avLst/>
            <a:gdLst>
              <a:gd name="T0" fmla="*/ 0 w 124"/>
              <a:gd name="T1" fmla="*/ 62 h 124"/>
              <a:gd name="T2" fmla="*/ 124 w 124"/>
              <a:gd name="T3" fmla="*/ 62 h 124"/>
              <a:gd name="T4" fmla="*/ 116 w 124"/>
              <a:gd name="T5" fmla="*/ 60 h 124"/>
              <a:gd name="T6" fmla="*/ 87 w 124"/>
              <a:gd name="T7" fmla="*/ 35 h 124"/>
              <a:gd name="T8" fmla="*/ 116 w 124"/>
              <a:gd name="T9" fmla="*/ 60 h 124"/>
              <a:gd name="T10" fmla="*/ 43 w 124"/>
              <a:gd name="T11" fmla="*/ 95 h 124"/>
              <a:gd name="T12" fmla="*/ 60 w 124"/>
              <a:gd name="T13" fmla="*/ 116 h 124"/>
              <a:gd name="T14" fmla="*/ 64 w 124"/>
              <a:gd name="T15" fmla="*/ 8 h 124"/>
              <a:gd name="T16" fmla="*/ 64 w 124"/>
              <a:gd name="T17" fmla="*/ 36 h 124"/>
              <a:gd name="T18" fmla="*/ 64 w 124"/>
              <a:gd name="T19" fmla="*/ 8 h 124"/>
              <a:gd name="T20" fmla="*/ 100 w 124"/>
              <a:gd name="T21" fmla="*/ 23 h 124"/>
              <a:gd name="T22" fmla="*/ 71 w 124"/>
              <a:gd name="T23" fmla="*/ 9 h 124"/>
              <a:gd name="T24" fmla="*/ 60 w 124"/>
              <a:gd name="T25" fmla="*/ 36 h 124"/>
              <a:gd name="T26" fmla="*/ 60 w 124"/>
              <a:gd name="T27" fmla="*/ 8 h 124"/>
              <a:gd name="T28" fmla="*/ 38 w 124"/>
              <a:gd name="T29" fmla="*/ 31 h 124"/>
              <a:gd name="T30" fmla="*/ 53 w 124"/>
              <a:gd name="T31" fmla="*/ 9 h 124"/>
              <a:gd name="T32" fmla="*/ 40 w 124"/>
              <a:gd name="T33" fmla="*/ 36 h 124"/>
              <a:gd name="T34" fmla="*/ 60 w 124"/>
              <a:gd name="T35" fmla="*/ 60 h 124"/>
              <a:gd name="T36" fmla="*/ 40 w 124"/>
              <a:gd name="T37" fmla="*/ 36 h 124"/>
              <a:gd name="T38" fmla="*/ 60 w 124"/>
              <a:gd name="T39" fmla="*/ 88 h 124"/>
              <a:gd name="T40" fmla="*/ 36 w 124"/>
              <a:gd name="T41" fmla="*/ 64 h 124"/>
              <a:gd name="T42" fmla="*/ 53 w 124"/>
              <a:gd name="T43" fmla="*/ 115 h 124"/>
              <a:gd name="T44" fmla="*/ 40 w 124"/>
              <a:gd name="T45" fmla="*/ 96 h 124"/>
              <a:gd name="T46" fmla="*/ 64 w 124"/>
              <a:gd name="T47" fmla="*/ 116 h 124"/>
              <a:gd name="T48" fmla="*/ 81 w 124"/>
              <a:gd name="T49" fmla="*/ 95 h 124"/>
              <a:gd name="T50" fmla="*/ 64 w 124"/>
              <a:gd name="T51" fmla="*/ 116 h 124"/>
              <a:gd name="T52" fmla="*/ 97 w 124"/>
              <a:gd name="T53" fmla="*/ 103 h 124"/>
              <a:gd name="T54" fmla="*/ 84 w 124"/>
              <a:gd name="T55" fmla="*/ 96 h 124"/>
              <a:gd name="T56" fmla="*/ 64 w 124"/>
              <a:gd name="T57" fmla="*/ 88 h 124"/>
              <a:gd name="T58" fmla="*/ 88 w 124"/>
              <a:gd name="T59" fmla="*/ 64 h 124"/>
              <a:gd name="T60" fmla="*/ 64 w 124"/>
              <a:gd name="T61" fmla="*/ 60 h 124"/>
              <a:gd name="T62" fmla="*/ 84 w 124"/>
              <a:gd name="T63" fmla="*/ 36 h 124"/>
              <a:gd name="T64" fmla="*/ 64 w 124"/>
              <a:gd name="T65" fmla="*/ 60 h 124"/>
              <a:gd name="T66" fmla="*/ 37 w 124"/>
              <a:gd name="T67" fmla="*/ 35 h 124"/>
              <a:gd name="T68" fmla="*/ 8 w 124"/>
              <a:gd name="T69" fmla="*/ 60 h 124"/>
              <a:gd name="T70" fmla="*/ 8 w 124"/>
              <a:gd name="T71" fmla="*/ 64 h 124"/>
              <a:gd name="T72" fmla="*/ 38 w 124"/>
              <a:gd name="T73" fmla="*/ 93 h 124"/>
              <a:gd name="T74" fmla="*/ 8 w 124"/>
              <a:gd name="T75" fmla="*/ 64 h 124"/>
              <a:gd name="T76" fmla="*/ 86 w 124"/>
              <a:gd name="T77" fmla="*/ 93 h 124"/>
              <a:gd name="T78" fmla="*/ 116 w 124"/>
              <a:gd name="T79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3023240" y="3774072"/>
            <a:ext cx="54155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Süre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61343" y="3504778"/>
            <a:ext cx="63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Tümü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63140" y="2532927"/>
            <a:ext cx="7648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Telefon</a:t>
            </a:r>
            <a:endParaRPr lang="id-ID" sz="1500" b="1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756390" y="2591715"/>
            <a:ext cx="318543" cy="303129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34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6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0" name="Freeform 5"/>
          <p:cNvSpPr>
            <a:spLocks noEditPoints="1"/>
          </p:cNvSpPr>
          <p:nvPr/>
        </p:nvSpPr>
        <p:spPr bwMode="auto">
          <a:xfrm>
            <a:off x="3596152" y="3743680"/>
            <a:ext cx="336121" cy="336719"/>
          </a:xfrm>
          <a:custGeom>
            <a:avLst/>
            <a:gdLst>
              <a:gd name="T0" fmla="*/ 1124 w 1124"/>
              <a:gd name="T1" fmla="*/ 369 h 1126"/>
              <a:gd name="T2" fmla="*/ 754 w 1124"/>
              <a:gd name="T3" fmla="*/ 0 h 1126"/>
              <a:gd name="T4" fmla="*/ 108 w 1124"/>
              <a:gd name="T5" fmla="*/ 646 h 1126"/>
              <a:gd name="T6" fmla="*/ 0 w 1124"/>
              <a:gd name="T7" fmla="*/ 1126 h 1126"/>
              <a:gd name="T8" fmla="*/ 477 w 1124"/>
              <a:gd name="T9" fmla="*/ 1015 h 1126"/>
              <a:gd name="T10" fmla="*/ 1124 w 1124"/>
              <a:gd name="T11" fmla="*/ 369 h 1126"/>
              <a:gd name="T12" fmla="*/ 446 w 1124"/>
              <a:gd name="T13" fmla="*/ 944 h 1126"/>
              <a:gd name="T14" fmla="*/ 387 w 1124"/>
              <a:gd name="T15" fmla="*/ 885 h 1126"/>
              <a:gd name="T16" fmla="*/ 962 w 1124"/>
              <a:gd name="T17" fmla="*/ 310 h 1126"/>
              <a:gd name="T18" fmla="*/ 1022 w 1124"/>
              <a:gd name="T19" fmla="*/ 369 h 1126"/>
              <a:gd name="T20" fmla="*/ 446 w 1124"/>
              <a:gd name="T21" fmla="*/ 944 h 1126"/>
              <a:gd name="T22" fmla="*/ 232 w 1124"/>
              <a:gd name="T23" fmla="*/ 997 h 1126"/>
              <a:gd name="T24" fmla="*/ 127 w 1124"/>
              <a:gd name="T25" fmla="*/ 892 h 1126"/>
              <a:gd name="T26" fmla="*/ 167 w 1124"/>
              <a:gd name="T27" fmla="*/ 715 h 1126"/>
              <a:gd name="T28" fmla="*/ 227 w 1124"/>
              <a:gd name="T29" fmla="*/ 775 h 1126"/>
              <a:gd name="T30" fmla="*/ 226 w 1124"/>
              <a:gd name="T31" fmla="*/ 775 h 1126"/>
              <a:gd name="T32" fmla="*/ 362 w 1124"/>
              <a:gd name="T33" fmla="*/ 911 h 1126"/>
              <a:gd name="T34" fmla="*/ 362 w 1124"/>
              <a:gd name="T35" fmla="*/ 910 h 1126"/>
              <a:gd name="T36" fmla="*/ 408 w 1124"/>
              <a:gd name="T37" fmla="*/ 957 h 1126"/>
              <a:gd name="T38" fmla="*/ 232 w 1124"/>
              <a:gd name="T39" fmla="*/ 997 h 1126"/>
              <a:gd name="T40" fmla="*/ 937 w 1124"/>
              <a:gd name="T41" fmla="*/ 284 h 1126"/>
              <a:gd name="T42" fmla="*/ 362 w 1124"/>
              <a:gd name="T43" fmla="*/ 859 h 1126"/>
              <a:gd name="T44" fmla="*/ 278 w 1124"/>
              <a:gd name="T45" fmla="*/ 775 h 1126"/>
              <a:gd name="T46" fmla="*/ 853 w 1124"/>
              <a:gd name="T47" fmla="*/ 200 h 1126"/>
              <a:gd name="T48" fmla="*/ 937 w 1124"/>
              <a:gd name="T49" fmla="*/ 284 h 1126"/>
              <a:gd name="T50" fmla="*/ 754 w 1124"/>
              <a:gd name="T51" fmla="*/ 102 h 1126"/>
              <a:gd name="T52" fmla="*/ 827 w 1124"/>
              <a:gd name="T53" fmla="*/ 175 h 1126"/>
              <a:gd name="T54" fmla="*/ 252 w 1124"/>
              <a:gd name="T55" fmla="*/ 750 h 1126"/>
              <a:gd name="T56" fmla="*/ 179 w 1124"/>
              <a:gd name="T57" fmla="*/ 677 h 1126"/>
              <a:gd name="T58" fmla="*/ 754 w 1124"/>
              <a:gd name="T59" fmla="*/ 102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24" h="1126">
                <a:moveTo>
                  <a:pt x="1124" y="369"/>
                </a:moveTo>
                <a:lnTo>
                  <a:pt x="754" y="0"/>
                </a:lnTo>
                <a:lnTo>
                  <a:pt x="108" y="646"/>
                </a:lnTo>
                <a:lnTo>
                  <a:pt x="0" y="1126"/>
                </a:lnTo>
                <a:lnTo>
                  <a:pt x="477" y="1015"/>
                </a:lnTo>
                <a:lnTo>
                  <a:pt x="1124" y="369"/>
                </a:lnTo>
                <a:close/>
                <a:moveTo>
                  <a:pt x="446" y="944"/>
                </a:moveTo>
                <a:lnTo>
                  <a:pt x="387" y="885"/>
                </a:lnTo>
                <a:lnTo>
                  <a:pt x="962" y="310"/>
                </a:lnTo>
                <a:lnTo>
                  <a:pt x="1022" y="369"/>
                </a:lnTo>
                <a:lnTo>
                  <a:pt x="446" y="944"/>
                </a:lnTo>
                <a:close/>
                <a:moveTo>
                  <a:pt x="232" y="997"/>
                </a:moveTo>
                <a:lnTo>
                  <a:pt x="127" y="892"/>
                </a:lnTo>
                <a:lnTo>
                  <a:pt x="167" y="715"/>
                </a:lnTo>
                <a:lnTo>
                  <a:pt x="227" y="775"/>
                </a:lnTo>
                <a:lnTo>
                  <a:pt x="226" y="775"/>
                </a:lnTo>
                <a:lnTo>
                  <a:pt x="362" y="911"/>
                </a:lnTo>
                <a:lnTo>
                  <a:pt x="362" y="910"/>
                </a:lnTo>
                <a:lnTo>
                  <a:pt x="408" y="957"/>
                </a:lnTo>
                <a:lnTo>
                  <a:pt x="232" y="997"/>
                </a:lnTo>
                <a:close/>
                <a:moveTo>
                  <a:pt x="937" y="284"/>
                </a:moveTo>
                <a:lnTo>
                  <a:pt x="362" y="859"/>
                </a:lnTo>
                <a:lnTo>
                  <a:pt x="278" y="775"/>
                </a:lnTo>
                <a:lnTo>
                  <a:pt x="853" y="200"/>
                </a:lnTo>
                <a:lnTo>
                  <a:pt x="937" y="284"/>
                </a:lnTo>
                <a:close/>
                <a:moveTo>
                  <a:pt x="754" y="102"/>
                </a:moveTo>
                <a:lnTo>
                  <a:pt x="827" y="175"/>
                </a:lnTo>
                <a:lnTo>
                  <a:pt x="252" y="750"/>
                </a:lnTo>
                <a:lnTo>
                  <a:pt x="179" y="677"/>
                </a:lnTo>
                <a:lnTo>
                  <a:pt x="754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solidFill>
                <a:schemeClr val="bg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 rot="2700000">
            <a:off x="5212922" y="3528283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42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3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4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642317" y="3356415"/>
            <a:ext cx="22730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Sadece sevdiğiniz değil, tüm derslere çalışın.</a:t>
            </a:r>
            <a:endParaRPr lang="id-ID" sz="16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35039" y="4699039"/>
            <a:ext cx="35041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Zorlandığınız bir dersten sonra, </a:t>
            </a:r>
          </a:p>
          <a:p>
            <a:r>
              <a:rPr lang="tr-TR" sz="1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size daha kolay gelen derse çalışın. </a:t>
            </a:r>
            <a:endParaRPr lang="id-ID" sz="16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40119" y="2532927"/>
            <a:ext cx="3193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Ders çalışırken, TV izlemeyin, telefonla oynamayın. </a:t>
            </a:r>
            <a:r>
              <a:rPr lang="tr-TR" sz="1600" b="1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Telefonunuz </a:t>
            </a:r>
            <a:r>
              <a:rPr lang="tr-TR" sz="16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yanınızda olmasın</a:t>
            </a:r>
            <a:endParaRPr lang="id-ID" sz="16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-133914" y="3658177"/>
            <a:ext cx="25331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600" b="1" dirty="0" smtClean="0">
                <a:latin typeface="+mj-lt"/>
              </a:rPr>
              <a:t>Çok kısa veya  uzun süre</a:t>
            </a:r>
          </a:p>
          <a:p>
            <a:pPr algn="r"/>
            <a:r>
              <a:rPr lang="tr-TR" sz="1600" b="1" dirty="0" smtClean="0">
                <a:latin typeface="+mj-lt"/>
              </a:rPr>
              <a:t> (mola vermeden)  </a:t>
            </a:r>
          </a:p>
          <a:p>
            <a:pPr algn="r"/>
            <a:r>
              <a:rPr lang="tr-TR" sz="1600" b="1" dirty="0" smtClean="0">
                <a:latin typeface="+mj-lt"/>
              </a:rPr>
              <a:t>çalışmayın</a:t>
            </a:r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</a:t>
            </a:r>
            <a:endParaRPr lang="id-ID" sz="1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Bunlara Dikkat!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045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8" grpId="0"/>
      <p:bldP spid="29" grpId="0" animBg="1"/>
      <p:bldP spid="30" grpId="0"/>
      <p:bldP spid="31" grpId="0"/>
      <p:bldP spid="32" grpId="0"/>
      <p:bldP spid="40" grpId="0" animBg="1"/>
      <p:bldP spid="45" grpId="0"/>
      <p:bldP spid="47" grpId="0"/>
      <p:bldP spid="49" grpId="0"/>
      <p:bldP spid="5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87</TotalTime>
  <Words>249</Words>
  <Application>Microsoft Office PowerPoint</Application>
  <PresentationFormat>Ekran Gösterisi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Algerian</vt:lpstr>
      <vt:lpstr>Arial</vt:lpstr>
      <vt:lpstr>Gill Sans MT</vt:lpstr>
      <vt:lpstr>Verdana</vt:lpstr>
      <vt:lpstr>Wingdings 2</vt:lpstr>
      <vt:lpstr>Gündönümü</vt:lpstr>
      <vt:lpstr>PowerPoint Sunusu</vt:lpstr>
      <vt:lpstr>NEDEN VERİMLİ DERS ÇALIŞMA?</vt:lpstr>
      <vt:lpstr>VERİMLİ DERS ÇALIŞMAK İÇİN </vt:lpstr>
      <vt:lpstr>PLANLI ÇALIŞIN</vt:lpstr>
      <vt:lpstr>KONUYU İYİ ÖĞRENİN</vt:lpstr>
      <vt:lpstr>EVDE TEKRAR YAPIN</vt:lpstr>
      <vt:lpstr>ANLAYABİLECEĞİNİZ TEKNİKLERİ UYGULAYIN</vt:lpstr>
      <vt:lpstr>KİTAP OKUYUN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KÖPRÜKÖY YAĞAN ÇOK PROGRAMLI ANADOLU LİSESİ</dc:title>
  <dc:creator>SAMET</dc:creator>
  <cp:lastModifiedBy>user</cp:lastModifiedBy>
  <cp:revision>19</cp:revision>
  <dcterms:created xsi:type="dcterms:W3CDTF">2020-12-06T14:39:27Z</dcterms:created>
  <dcterms:modified xsi:type="dcterms:W3CDTF">2021-10-21T11:30:29Z</dcterms:modified>
</cp:coreProperties>
</file>